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Proxima Nova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Montserrat Black"/>
      <p:bold r:id="rId55"/>
      <p:boldItalic r:id="rId56"/>
    </p:embeddedFont>
    <p:embeddedFont>
      <p:font typeface="Montserrat Medium"/>
      <p:regular r:id="rId57"/>
      <p:bold r:id="rId58"/>
      <p:italic r:id="rId59"/>
      <p:boldItalic r:id="rId60"/>
    </p:embeddedFont>
    <p:embeddedFont>
      <p:font typeface="Montserrat Light"/>
      <p:regular r:id="rId61"/>
      <p:bold r:id="rId62"/>
      <p:italic r:id="rId63"/>
      <p:boldItalic r:id="rId64"/>
    </p:embeddedFont>
    <p:embeddedFont>
      <p:font typeface="Montserrat ExtraBold"/>
      <p:bold r:id="rId65"/>
      <p:boldItalic r:id="rId66"/>
    </p:embeddedFont>
    <p:embeddedFont>
      <p:font typeface="Alfa Slab One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27">
          <p15:clr>
            <a:srgbClr val="747775"/>
          </p15:clr>
        </p15:guide>
        <p15:guide id="2" pos="227">
          <p15:clr>
            <a:srgbClr val="747775"/>
          </p15:clr>
        </p15:guide>
        <p15:guide id="3" pos="5556">
          <p15:clr>
            <a:srgbClr val="747775"/>
          </p15:clr>
        </p15:guide>
        <p15:guide id="4" orient="horz" pos="310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27" orient="horz"/>
        <p:guide pos="227"/>
        <p:guide pos="5556"/>
        <p:guide pos="31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Light-bold.fntdata"/><Relationship Id="rId61" Type="http://schemas.openxmlformats.org/officeDocument/2006/relationships/font" Target="fonts/MontserratLight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Light-boldItalic.fntdata"/><Relationship Id="rId63" Type="http://schemas.openxmlformats.org/officeDocument/2006/relationships/font" Target="fonts/MontserratLight-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Extra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ExtraBo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AlfaSlabOne-regular.fntdata"/><Relationship Id="rId60" Type="http://schemas.openxmlformats.org/officeDocument/2006/relationships/font" Target="fonts/MontserratMedium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6.xml"/><Relationship Id="rId55" Type="http://schemas.openxmlformats.org/officeDocument/2006/relationships/font" Target="fonts/MontserratBlack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Medium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Black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Medium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b6a576a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ab6a576a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sobre a diagramação, seções e sobre o artigo que explico mais sobre esse livro.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b6a576a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b6a576a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social x design comercial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/>
            </a:br>
            <a:r>
              <a:rPr lang="pt-BR"/>
              <a:t>“O que seria um design não social? Design comercial?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comercial que não for dirigido às necessidades da sociedade não é design.”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— Joaquim Redig,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Dar exemplos sobre projetos ruins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c7ec1570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c7ec1570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sem designer: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xxxx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Citizen designer: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xxxx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como atitude: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xxx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c7ec1570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c7ec1570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b6a576aa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b6a576aa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a3cdd3c3a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a3cdd3c3a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ab9cad16e0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ab9cad16e0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b6a576aa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b6a576aa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naturalizado checo-brasileiro, autor de livros e artigos que acabaram perdidos entre a década de 60 e 80, mas que vêm sendo resgatados por autores brasileiros.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Hoje, vamos conhecer seu ensaio chamado “Design: obstáculo para a remoção de obstáculos?”, de 1988.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Achei essa ref no livro Design para um mundo complexo, do Rafael Cardoso.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b6a576aae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b6a576aa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b6a576aa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b6a576aa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a3cdd3c3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aa3cdd3c3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b6a576aa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b6a576aa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b6a576aa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b6a576aa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b9cad16e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b9cad16e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“A utopia está lá no horizonte.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 aproximo dois passos, ela se afasta dois passos. Caminho dez passos e o horizonte corre dez passos.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mais que eu caminhe, jamais alcançarei.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que serve a utopia? Serve para isso: para que eu não deixe de caminhar.”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– Fernando Birri, citado por Eduardo Galeano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ab6a576aa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ab6a576aa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9cad1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ab9cad1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b9cad16e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b9cad16e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b9cad16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b9cad16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b9cad16e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b9cad16e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b6a576aa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b6a576aa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b9cad16e0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b9cad16e0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a3cdd3c3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a3cdd3c3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é uma apresentação feita de retalhos.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retalhos costurados pela linha fina e frágil do design enquanto profissão.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b9cad16e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b9cad16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b9cad16e0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b9cad16e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ac7ec157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ac7ec157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ac7ec1570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ac7ec1570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b6a576aa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ab6a576aa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b9cad16e0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ab9cad16e0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b9cad16e0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b9cad16e0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raciocínio dele começa na afirmação de que o ato de reciclar atingiu o nível de dever ou lei moral. Ou seja, somos convidados e convidadas a reciclar num sentido urgente: devemos e, mais que isso, precisamos reciclar.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aí vem o questionamento central: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responsabilizar quem consome os produtos de algo que nem existiria, se, quem fabrica, realmente se importasse com alguma coisa?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c7ec1570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c7ec1570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b9cad16e0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ab9cad16e0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ab9cad16e0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ab9cad16e0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a3cdd3c3a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a3cdd3c3a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ab9cad16e0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ab9cad16e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ac7ec1570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ac7ec1570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a3cdd3c3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a3cdd3c3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b9cad16e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b9cad16e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a3cdd3c3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a3cdd3c3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Rafael Cardoso: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PhD em História da Arte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É autor de vários livros sobre história da cultura, da arte e do design no Brasil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pt-BR" sz="1200">
                <a:solidFill>
                  <a:schemeClr val="dk1"/>
                </a:solidFill>
              </a:rPr>
              <a:t>Inclusive, “Design para um mundo complexo”</a:t>
            </a:r>
            <a:r>
              <a:rPr lang="pt-BR"/>
              <a:t> é um baita livro também.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1. Origem dos primeiros designers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Eram </a:t>
            </a:r>
            <a:r>
              <a:rPr b="1" lang="pt-BR">
                <a:solidFill>
                  <a:schemeClr val="dk1"/>
                </a:solidFill>
              </a:rPr>
              <a:t>operários experientes</a:t>
            </a:r>
            <a:r>
              <a:rPr lang="pt-BR">
                <a:solidFill>
                  <a:schemeClr val="dk1"/>
                </a:solidFill>
              </a:rPr>
              <a:t> promovidos dentro do processo produtivo.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Função: controlar e conceber etapas da produção.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Geralmente </a:t>
            </a:r>
            <a:r>
              <a:rPr b="1" lang="pt-BR">
                <a:solidFill>
                  <a:schemeClr val="dk1"/>
                </a:solidFill>
              </a:rPr>
              <a:t>anônimos</a:t>
            </a:r>
            <a:r>
              <a:rPr lang="pt-BR">
                <a:solidFill>
                  <a:schemeClr val="dk1"/>
                </a:solidFill>
              </a:rPr>
              <a:t>, sem status profissional.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2. Evolução para profissão liberal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Com o tempo, o designer se </a:t>
            </a:r>
            <a:r>
              <a:rPr b="1" lang="pt-BR">
                <a:solidFill>
                  <a:schemeClr val="dk1"/>
                </a:solidFill>
              </a:rPr>
              <a:t>afastou da prática operária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Passou a ser visto como </a:t>
            </a:r>
            <a:r>
              <a:rPr b="1" lang="pt-BR">
                <a:solidFill>
                  <a:schemeClr val="dk1"/>
                </a:solidFill>
              </a:rPr>
              <a:t>profissional independente</a:t>
            </a:r>
            <a:r>
              <a:rPr lang="pt-BR">
                <a:solidFill>
                  <a:schemeClr val="dk1"/>
                </a:solidFill>
              </a:rPr>
              <a:t>, capaz de criar projetos de forma mais </a:t>
            </a:r>
            <a:r>
              <a:rPr b="1" lang="pt-BR">
                <a:solidFill>
                  <a:schemeClr val="dk1"/>
                </a:solidFill>
              </a:rPr>
              <a:t>genérica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Esse processo começou com as </a:t>
            </a:r>
            <a:r>
              <a:rPr b="1" lang="pt-BR">
                <a:solidFill>
                  <a:schemeClr val="dk1"/>
                </a:solidFill>
              </a:rPr>
              <a:t>primeiras escolas de design no século XIX</a:t>
            </a:r>
            <a:r>
              <a:rPr lang="pt-BR">
                <a:solidFill>
                  <a:schemeClr val="dk1"/>
                </a:solidFill>
              </a:rPr>
              <a:t> e se consolidou no século XX.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3. Linha do tempo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Século XVII</a:t>
            </a:r>
            <a:r>
              <a:rPr lang="pt-BR">
                <a:solidFill>
                  <a:schemeClr val="dk1"/>
                </a:solidFill>
              </a:rPr>
              <a:t>: início da industrialização europeia → design já aparece como aliado da manufatura.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Século XIX</a:t>
            </a:r>
            <a:r>
              <a:rPr lang="pt-BR">
                <a:solidFill>
                  <a:schemeClr val="dk1"/>
                </a:solidFill>
              </a:rPr>
              <a:t>: Inglaterra reconhece oficialmente a profissão “designer”.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>
                <a:solidFill>
                  <a:schemeClr val="dk1"/>
                </a:solidFill>
              </a:rPr>
              <a:t>Século XX</a:t>
            </a:r>
            <a:r>
              <a:rPr lang="pt-BR">
                <a:solidFill>
                  <a:schemeClr val="dk1"/>
                </a:solidFill>
              </a:rPr>
              <a:t>: institucionalização do campo, fortalecimento da identidade profissional.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</a:rPr>
              <a:t>4. Visões e definições de design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Mudaram ao longo dos </a:t>
            </a:r>
            <a:r>
              <a:rPr b="1" lang="pt-BR">
                <a:solidFill>
                  <a:schemeClr val="dk1"/>
                </a:solidFill>
              </a:rPr>
              <a:t>últimos 3 séculos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Variam conforme </a:t>
            </a:r>
            <a:r>
              <a:rPr b="1" lang="pt-BR">
                <a:solidFill>
                  <a:schemeClr val="dk1"/>
                </a:solidFill>
              </a:rPr>
              <a:t>época e cultura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>
                <a:solidFill>
                  <a:schemeClr val="dk1"/>
                </a:solidFill>
              </a:rPr>
              <a:t>Entender essas mudanças ajuda a pensar o </a:t>
            </a:r>
            <a:r>
              <a:rPr b="1" lang="pt-BR">
                <a:solidFill>
                  <a:schemeClr val="dk1"/>
                </a:solidFill>
              </a:rPr>
              <a:t>design como ferramenta para projetar o futuro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e055bd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e055bd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Segundo o doutor em design João de Souza Leite, podemos dividir a história do design recente em algumas vertentes, como por exemplo: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design suíço-alemão do pós-guerra, dos anos 1950, relacionado ao design alemão desenvolvido na Bauhaus e sistematizado na cidade de Ulm, em sua Hoch schule für Gestaltung (Escola Superior da Forma);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design inglês, originado nas questões impostas pelo advento das então novas tecnologias e da nova organização do trabalho e da produção durante a [primeira] revolução industrial do século XVIII (18); 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design americano, em parte derivado do inglês, comprometido com a ampliação da escala da produção e do consumo, de olho no consumidor, com o inequívoco compromisso com o lucro;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c7ec157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c7ec157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Joaquim Redig: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t-BR"/>
              <a:t>designer industrial formado pela ESDI (primeira escola de design do Brasil), tendo trabalhado com Aloísio Magalhães desde 1966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jpg"/><Relationship Id="rId4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11" Type="http://schemas.openxmlformats.org/officeDocument/2006/relationships/image" Target="../media/image18.jp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0" y="1879750"/>
            <a:ext cx="9144000" cy="1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</a:t>
            </a:r>
            <a:r>
              <a:rPr b="1" lang="pt-BR" sz="32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32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32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13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00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60" name="Google Shape;60;p13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52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31481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análise crítica do papel da pessoa designer na construção de </a:t>
            </a:r>
            <a:r>
              <a:rPr b="1" lang="pt-BR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b="1" lang="pt-BR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sociedade melhor.</a:t>
            </a:r>
            <a:endParaRPr b="1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1600" y="360000"/>
            <a:ext cx="6458400" cy="45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250750" y="4327800"/>
            <a:ext cx="20340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6B6B6B"/>
                </a:solidFill>
                <a:highlight>
                  <a:srgbClr val="FFFFFF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Sobre desenho industrial (1977), de Joaquim Redig.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 rot="10800000">
            <a:off x="8330700" y="5006525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/>
        </p:nvSpPr>
        <p:spPr>
          <a:xfrm>
            <a:off x="582438" y="1079288"/>
            <a:ext cx="797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Em outras palavras,</a:t>
            </a:r>
            <a:r>
              <a:rPr b="1"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31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design é projeto</a:t>
            </a:r>
            <a:r>
              <a:rPr b="1" lang="pt-BR" sz="3150">
                <a:solidFill>
                  <a:srgbClr val="333333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50">
              <a:solidFill>
                <a:srgbClr val="3B5C7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617100" y="1670113"/>
            <a:ext cx="790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Mas 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o design tem um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papel intrínseco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é um projeto que visa, de alguma forma, ajudar as pessoas, a sociedade, o planeta. 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é social por natureza.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617088" y="2692688"/>
            <a:ext cx="7979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bom design</a:t>
            </a:r>
            <a:r>
              <a:rPr b="1"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31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não é sobre lucro</a:t>
            </a:r>
            <a:r>
              <a:rPr b="1"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31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617100" y="3347964"/>
            <a:ext cx="790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sobre boa cidadania antes de ser bom negócio.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 Se o lucro for a meta, o design fica à mercê do dinheiro. E pro dinheiro, a cidadania pouco importa.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3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475" y="360000"/>
            <a:ext cx="2137049" cy="29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397" y="360000"/>
            <a:ext cx="1812953" cy="29846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>
            <a:off x="361075" y="-938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4"/>
          <p:cNvCxnSpPr/>
          <p:nvPr/>
        </p:nvCxnSpPr>
        <p:spPr>
          <a:xfrm rot="10800000">
            <a:off x="8413350" y="360000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50" y="402325"/>
            <a:ext cx="2044500" cy="2900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 txBox="1"/>
          <p:nvPr/>
        </p:nvSpPr>
        <p:spPr>
          <a:xfrm>
            <a:off x="643875" y="3402550"/>
            <a:ext cx="21042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sem designer</a:t>
            </a:r>
            <a:b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Hugo Cristo</a:t>
            </a:r>
            <a:endParaRPr sz="12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3094175" y="3402550"/>
            <a:ext cx="29601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Citizen Designer: Perspectives on Design Responsibility</a:t>
            </a:r>
            <a:b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Steven Heller e Véronique Vienne</a:t>
            </a:r>
            <a:endParaRPr sz="12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6113625" y="3402550"/>
            <a:ext cx="23865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como atitude</a:t>
            </a:r>
            <a:br>
              <a:rPr b="1"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Alice Rawsthorn</a:t>
            </a:r>
            <a:endParaRPr sz="12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825" y="360000"/>
            <a:ext cx="3018170" cy="42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0000"/>
            <a:ext cx="6125824" cy="426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290051" y="0"/>
            <a:ext cx="2454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6B6B6B"/>
                </a:solidFill>
                <a:highlight>
                  <a:srgbClr val="FFFFFF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Instagram @selocalle.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763547" y="0"/>
            <a:ext cx="20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6B6B6B"/>
                </a:solidFill>
                <a:highlight>
                  <a:srgbClr val="FFFFFF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Capas da Calle Magazine.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1933775" y="2073113"/>
            <a:ext cx="5522700" cy="83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994675" y="2149175"/>
            <a:ext cx="54009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32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32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Selo Calle </a:t>
            </a:r>
            <a:r>
              <a:rPr b="1" lang="pt-BR" sz="3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(2018-2020)</a:t>
            </a:r>
            <a:endParaRPr sz="17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342538" y="4637025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7692363" y="4637025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4368988" y="1490450"/>
            <a:ext cx="39150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“Fazer design não é uma profissão, mas </a:t>
            </a:r>
            <a:r>
              <a:rPr b="1" lang="pt-BR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uma atitude.</a:t>
            </a:r>
            <a:r>
              <a:rPr lang="pt-BR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800"/>
              </a:spcBef>
              <a:spcAft>
                <a:spcPts val="3800"/>
              </a:spcAft>
              <a:buNone/>
            </a:pPr>
            <a:r>
              <a:rPr lang="pt-BR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20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Moholy-Nagy</a:t>
            </a:r>
            <a:endParaRPr sz="20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27849" r="0" t="0"/>
          <a:stretch/>
        </p:blipFill>
        <p:spPr>
          <a:xfrm>
            <a:off x="860013" y="688563"/>
            <a:ext cx="3425674" cy="3291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6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 amt="70000"/>
          </a:blip>
          <a:srcRect b="0" l="0" r="0" t="5580"/>
          <a:stretch/>
        </p:blipFill>
        <p:spPr>
          <a:xfrm>
            <a:off x="1556787" y="0"/>
            <a:ext cx="60358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>
            <a:off x="71400" y="57900"/>
            <a:ext cx="9001200" cy="5027700"/>
          </a:xfrm>
          <a:prstGeom prst="rect">
            <a:avLst/>
          </a:prstGeom>
          <a:solidFill>
            <a:srgbClr val="040404">
              <a:alpha val="6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173750" y="1558950"/>
            <a:ext cx="67965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Todo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projeto, mas nem todo projeto é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a gente precisa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resgatar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isso.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0" y="42440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28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217" name="Google Shape;217;p28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66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-257550" y="1725300"/>
            <a:ext cx="91440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Seção 2</a:t>
            </a:r>
            <a:b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</a:t>
            </a:r>
            <a:r>
              <a:rPr b="1" lang="pt-BR" sz="31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obstáculo?</a:t>
            </a:r>
            <a:endParaRPr b="1" sz="31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623" y="734800"/>
            <a:ext cx="5898911" cy="332966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1084563" y="3503825"/>
            <a:ext cx="8148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3250" lIns="103250" spcFirstLastPara="1" rIns="103250" wrap="square" tIns="10325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388"/>
              </a:spcBef>
              <a:spcAft>
                <a:spcPts val="0"/>
              </a:spcAft>
              <a:buNone/>
            </a:pPr>
            <a:r>
              <a:rPr lang="pt-BR" sz="1185">
                <a:solidFill>
                  <a:srgbClr val="6B6B6B"/>
                </a:solidFill>
                <a:highlight>
                  <a:srgbClr val="FFFFFF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Vilém Flusser</a:t>
            </a:r>
            <a:endParaRPr sz="1072">
              <a:solidFill>
                <a:srgbClr val="888888"/>
              </a:solidFill>
              <a:highlight>
                <a:srgbClr val="FF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27" name="Google Shape;227;p29"/>
          <p:cNvCxnSpPr/>
          <p:nvPr/>
        </p:nvCxnSpPr>
        <p:spPr>
          <a:xfrm>
            <a:off x="361075" y="0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9"/>
          <p:cNvCxnSpPr/>
          <p:nvPr/>
        </p:nvCxnSpPr>
        <p:spPr>
          <a:xfrm rot="10800000">
            <a:off x="8330700" y="360000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/>
        </p:nvSpPr>
        <p:spPr>
          <a:xfrm>
            <a:off x="361075" y="360000"/>
            <a:ext cx="9144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Sobre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 de uso</a:t>
            </a: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cultura</a:t>
            </a:r>
            <a:endParaRPr sz="12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6" name="Google Shape;236;p30"/>
          <p:cNvGrpSpPr/>
          <p:nvPr/>
        </p:nvGrpSpPr>
        <p:grpSpPr>
          <a:xfrm>
            <a:off x="796775" y="1414575"/>
            <a:ext cx="7550450" cy="2632913"/>
            <a:chOff x="721525" y="1522000"/>
            <a:chExt cx="7550450" cy="2632913"/>
          </a:xfrm>
        </p:grpSpPr>
        <p:sp>
          <p:nvSpPr>
            <p:cNvPr id="237" name="Google Shape;237;p30"/>
            <p:cNvSpPr txBox="1"/>
            <p:nvPr/>
          </p:nvSpPr>
          <p:spPr>
            <a:xfrm>
              <a:off x="721525" y="1953100"/>
              <a:ext cx="3683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Um “objeto” é algo que está no meio, lançado no meio do caminho (em latim, ob-iectum; em grego, problema).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" name="Google Shape;238;p30"/>
            <p:cNvSpPr txBox="1"/>
            <p:nvPr/>
          </p:nvSpPr>
          <p:spPr>
            <a:xfrm>
              <a:off x="4698075" y="1953100"/>
              <a:ext cx="35739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Um “objeto de uso” é um objeto de que se necessita e que se utiliza para afastar outros objetos do caminho.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39" name="Google Shape;239;p30"/>
            <p:cNvGrpSpPr/>
            <p:nvPr/>
          </p:nvGrpSpPr>
          <p:grpSpPr>
            <a:xfrm>
              <a:off x="2634750" y="2996825"/>
              <a:ext cx="3880200" cy="362100"/>
              <a:chOff x="2470850" y="2932375"/>
              <a:chExt cx="3880200" cy="362100"/>
            </a:xfrm>
          </p:grpSpPr>
          <p:cxnSp>
            <p:nvCxnSpPr>
              <p:cNvPr id="240" name="Google Shape;240;p30"/>
              <p:cNvCxnSpPr/>
              <p:nvPr/>
            </p:nvCxnSpPr>
            <p:spPr>
              <a:xfrm>
                <a:off x="2470850" y="3285175"/>
                <a:ext cx="3880200" cy="9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30"/>
              <p:cNvCxnSpPr/>
              <p:nvPr/>
            </p:nvCxnSpPr>
            <p:spPr>
              <a:xfrm rot="10800000">
                <a:off x="2470850" y="2932375"/>
                <a:ext cx="0" cy="35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30"/>
              <p:cNvCxnSpPr/>
              <p:nvPr/>
            </p:nvCxnSpPr>
            <p:spPr>
              <a:xfrm rot="10800000">
                <a:off x="6345816" y="2937609"/>
                <a:ext cx="0" cy="352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43" name="Google Shape;243;p30"/>
            <p:cNvCxnSpPr/>
            <p:nvPr/>
          </p:nvCxnSpPr>
          <p:spPr>
            <a:xfrm rot="10800000">
              <a:off x="4572000" y="3351002"/>
              <a:ext cx="0" cy="352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44" name="Google Shape;244;p30"/>
            <p:cNvSpPr txBox="1"/>
            <p:nvPr/>
          </p:nvSpPr>
          <p:spPr>
            <a:xfrm>
              <a:off x="4081200" y="3723813"/>
              <a:ext cx="981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Cultura</a:t>
              </a:r>
              <a:endParaRPr sz="1600"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45" name="Google Shape;245;p30"/>
            <p:cNvSpPr txBox="1"/>
            <p:nvPr/>
          </p:nvSpPr>
          <p:spPr>
            <a:xfrm>
              <a:off x="2033875" y="1522000"/>
              <a:ext cx="1058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Objetos</a:t>
              </a:r>
              <a:endParaRPr sz="1600"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246" name="Google Shape;246;p30"/>
            <p:cNvSpPr txBox="1"/>
            <p:nvPr/>
          </p:nvSpPr>
          <p:spPr>
            <a:xfrm>
              <a:off x="5570475" y="1522000"/>
              <a:ext cx="1829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Objetos de uso</a:t>
              </a:r>
              <a:endParaRPr sz="1600"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/>
        </p:nvSpPr>
        <p:spPr>
          <a:xfrm>
            <a:off x="361075" y="36000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31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Resumindo…</a:t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659775" y="1301850"/>
            <a:ext cx="75003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unciona assim: 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Font typeface="Montserrat"/>
              <a:buAutoNum type="arabicPeriod"/>
            </a:pP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você “caminha” pelo mundo e ele é problemático, cheio de </a:t>
            </a:r>
            <a:r>
              <a:rPr b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(obstáculos);</a:t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Font typeface="Montserrat"/>
              <a:buAutoNum type="arabicPeriod"/>
            </a:pP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aí , querendo seguir sua trajetória, você “vence” essas dificuldades criando </a:t>
            </a:r>
            <a:r>
              <a:rPr b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 de uso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consequentemente,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cultura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porque os 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objetos de uso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são parte integrante do conjunto de fatores que moldam uma </a:t>
            </a:r>
            <a:r>
              <a:rPr i="1"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cultura</a:t>
            </a:r>
            <a:r>
              <a:rPr lang="pt-BR" sz="17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5" name="Google Shape;255;p31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61075" y="360000"/>
            <a:ext cx="359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Quem sou </a:t>
            </a: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eu</a:t>
            </a: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325" y="360000"/>
            <a:ext cx="2099900" cy="279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20250113_142716.jpg"/>
          <p:cNvPicPr preferRelativeResize="0"/>
          <p:nvPr/>
        </p:nvPicPr>
        <p:blipFill rotWithShape="1">
          <a:blip r:embed="rId4">
            <a:alphaModFix/>
          </a:blip>
          <a:srcRect b="0" l="0" r="0" t="4652"/>
          <a:stretch/>
        </p:blipFill>
        <p:spPr>
          <a:xfrm>
            <a:off x="6617675" y="2076700"/>
            <a:ext cx="2202324" cy="2799877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7041060" y="333450"/>
            <a:ext cx="14202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São José dos Campos, 2023</a:t>
            </a:r>
            <a:endParaRPr sz="8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828982" y="4440568"/>
            <a:ext cx="7887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São Paulo, 2025</a:t>
            </a:r>
            <a:endParaRPr sz="8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61075" y="1051200"/>
            <a:ext cx="41958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Nascido em São José dos Campos, morando em São Paulo;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Divido apartamento com a Antonieta;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Engenheiro Mecatrônico e Designer Gráfico;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Pós-graduado em UX;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Designer conversacional no Itaú; e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Escrevo sobre design, tecnologia e sociedade :)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1021200" y="1401900"/>
            <a:ext cx="710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“A pessoa que projeta objetos de uso (aquele que faz cultura) lança obstáculos no caminho dos demais, e não há como mudar isso. […]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 responsabilidade é a decisão de responder em nome de outras pessoas.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É uma abertura perante os outros.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Quando eu decido responder pelo projeto que crio, enfatizo no objeto de uso que desenho o aspecto intersubjetivo, e não o objetivo.”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— Vilém Flusser.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361075" y="360000"/>
            <a:ext cx="9144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9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Sobre nossa</a:t>
            </a:r>
            <a:r>
              <a:rPr b="1" lang="pt-BR" sz="29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9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responsabilidade</a:t>
            </a:r>
            <a:endParaRPr sz="14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850" y="387538"/>
            <a:ext cx="4368425" cy="4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/>
          <p:nvPr/>
        </p:nvSpPr>
        <p:spPr>
          <a:xfrm>
            <a:off x="71400" y="57900"/>
            <a:ext cx="9001200" cy="5027700"/>
          </a:xfrm>
          <a:prstGeom prst="rect">
            <a:avLst/>
          </a:prstGeom>
          <a:solidFill>
            <a:srgbClr val="040404">
              <a:alpha val="6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3"/>
          <p:cNvSpPr txBox="1"/>
          <p:nvPr/>
        </p:nvSpPr>
        <p:spPr>
          <a:xfrm>
            <a:off x="933450" y="838650"/>
            <a:ext cx="72825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Um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 de uso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— lê-se design, projeto — acaba por sempre ser um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objeto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— lê-se obstáculo, problema — de alguma maneira e em algum momento.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Nosso papel é nos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responsabilizarmos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pra minimizar e prever esses riscos.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/>
        </p:nvSpPr>
        <p:spPr>
          <a:xfrm>
            <a:off x="0" y="42440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4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279" name="Google Shape;279;p34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66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-257550" y="1725300"/>
            <a:ext cx="91440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Seção 3</a:t>
            </a:r>
            <a:b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b="1" lang="pt-BR" sz="31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utópico </a:t>
            </a: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algumas ideias de futuro </a:t>
            </a:r>
            <a:endParaRPr b="1" sz="3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7" name="Google Shape;287;p35"/>
          <p:cNvGrpSpPr/>
          <p:nvPr/>
        </p:nvGrpSpPr>
        <p:grpSpPr>
          <a:xfrm>
            <a:off x="753556" y="676894"/>
            <a:ext cx="7795237" cy="3356018"/>
            <a:chOff x="1314200" y="1206788"/>
            <a:chExt cx="7063462" cy="3040973"/>
          </a:xfrm>
        </p:grpSpPr>
        <p:sp>
          <p:nvSpPr>
            <p:cNvPr id="288" name="Google Shape;288;p35"/>
            <p:cNvSpPr txBox="1"/>
            <p:nvPr/>
          </p:nvSpPr>
          <p:spPr>
            <a:xfrm>
              <a:off x="3746562" y="1569724"/>
              <a:ext cx="4631100" cy="23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6350" lIns="96350" spcFirstLastPara="1" rIns="96350" wrap="square" tIns="9635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Entrevistador:</a:t>
              </a:r>
              <a: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b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“O senhor não está sendo muito utópico?”</a:t>
              </a:r>
              <a:endParaRPr i="1" sz="1344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897"/>
                </a:spcBef>
                <a:spcAft>
                  <a:spcPts val="0"/>
                </a:spcAft>
                <a:buNone/>
              </a:pPr>
              <a: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Aloísio Magalhães: </a:t>
              </a:r>
              <a:b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“</a:t>
              </a:r>
              <a: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Muito utópico, e isso não me ofende.</a:t>
              </a:r>
              <a:b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</a:br>
              <a:b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i="1"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Nada que tenha um significado mais profundo deixa de ter certo aspecto utópico. Ele estimula a perseguição.</a:t>
              </a:r>
              <a:endParaRPr i="1" sz="1344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897"/>
                </a:spcBef>
                <a:spcAft>
                  <a:spcPts val="1897"/>
                </a:spcAft>
                <a:buNone/>
              </a:pPr>
              <a: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pt-BR" sz="1344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Aloísio Magalhães</a:t>
              </a:r>
              <a:endParaRPr sz="1344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89" name="Google Shape;28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4200" y="1206788"/>
              <a:ext cx="2307457" cy="304097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90" name="Google Shape;290;p35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5"/>
          <p:cNvCxnSpPr/>
          <p:nvPr/>
        </p:nvCxnSpPr>
        <p:spPr>
          <a:xfrm rot="10800000">
            <a:off x="8449325" y="360000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361075" y="360000"/>
            <a:ext cx="8602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revolução social</a:t>
            </a: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Hillary Cottam</a:t>
            </a:r>
            <a:endParaRPr sz="25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38" y="1122625"/>
            <a:ext cx="4035013" cy="31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2162" y="1122625"/>
            <a:ext cx="3194701" cy="319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643825" y="456225"/>
            <a:ext cx="3000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Pense em seres humanos inteiros e conectados</a:t>
            </a:r>
            <a:endParaRPr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643825" y="140211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Desenvolva capacidade</a:t>
            </a:r>
            <a:endParaRPr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643825" y="2076063"/>
            <a:ext cx="3000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Invista numa economia social</a:t>
            </a:r>
            <a:endParaRPr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643825" y="2891750"/>
            <a:ext cx="30000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4.</a:t>
            </a:r>
            <a:r>
              <a:rPr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Apoiado por instituições horizontais e em rede</a:t>
            </a:r>
            <a:endParaRPr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643825" y="3871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b="1"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5.</a:t>
            </a:r>
            <a:r>
              <a:rPr lang="pt-BR" sz="15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Faça na prática</a:t>
            </a:r>
            <a:endParaRPr sz="15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" name="Google Shape;313;p37"/>
          <p:cNvCxnSpPr/>
          <p:nvPr/>
        </p:nvCxnSpPr>
        <p:spPr>
          <a:xfrm>
            <a:off x="3646559" y="825375"/>
            <a:ext cx="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7"/>
          <p:cNvSpPr txBox="1"/>
          <p:nvPr/>
        </p:nvSpPr>
        <p:spPr>
          <a:xfrm>
            <a:off x="3960250" y="639225"/>
            <a:ext cx="4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Menos competitividade,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mais cooperação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" name="Google Shape;315;p37"/>
          <p:cNvCxnSpPr/>
          <p:nvPr/>
        </p:nvCxnSpPr>
        <p:spPr>
          <a:xfrm>
            <a:off x="3643825" y="1609875"/>
            <a:ext cx="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7"/>
          <p:cNvSpPr txBox="1"/>
          <p:nvPr/>
        </p:nvSpPr>
        <p:spPr>
          <a:xfrm>
            <a:off x="3960250" y="1297275"/>
            <a:ext cx="4688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Os sistemas sociais precisam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apoiar o desenvolvimento de pessoas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- não a exclusão.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" name="Google Shape;317;p37"/>
          <p:cNvCxnSpPr/>
          <p:nvPr/>
        </p:nvCxnSpPr>
        <p:spPr>
          <a:xfrm>
            <a:off x="3643825" y="2520813"/>
            <a:ext cx="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7"/>
          <p:cNvSpPr txBox="1"/>
          <p:nvPr/>
        </p:nvSpPr>
        <p:spPr>
          <a:xfrm>
            <a:off x="3960250" y="2101413"/>
            <a:ext cx="4688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economia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as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políticas sociais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dependem uma da outra e precisam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ser planejadas juntas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>
            <a:off x="3643825" y="3233410"/>
            <a:ext cx="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7"/>
          <p:cNvSpPr txBox="1"/>
          <p:nvPr/>
        </p:nvSpPr>
        <p:spPr>
          <a:xfrm>
            <a:off x="3960250" y="2920810"/>
            <a:ext cx="4688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mudança social acontece quando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pessoas se unem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formando elos essenciais;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>
            <a:off x="3643825" y="4079400"/>
            <a:ext cx="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/>
        </p:nvSpPr>
        <p:spPr>
          <a:xfrm>
            <a:off x="3960250" y="3766800"/>
            <a:ext cx="4688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461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Precisamos </a:t>
            </a:r>
            <a:r>
              <a:rPr b="1"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integrar experiências reais</a:t>
            </a:r>
            <a:r>
              <a:rPr lang="pt-BR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em nosso processo de criação.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3" name="Google Shape;323;p37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7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400" y="360000"/>
            <a:ext cx="6995200" cy="3862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8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8"/>
          <p:cNvCxnSpPr/>
          <p:nvPr/>
        </p:nvCxnSpPr>
        <p:spPr>
          <a:xfrm rot="10800000">
            <a:off x="8330700" y="5006525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39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389725" y="2035575"/>
            <a:ext cx="2035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Intelectuais orgânicos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pessoas que conseguem criar novas ideias que inspirem imaginações globais em várias áreas, como ciência, design, história, economia e antropologia.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4549775" y="2035575"/>
            <a:ext cx="19662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Sociedade civil organizada: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artistas, ativistas, sindicatos e outros que trazem criatividade, conhecimento e, principalmente, a experiência vivida de formas alternativas de viver.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6656350" y="2035575"/>
            <a:ext cx="20979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Novos industriais: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líderes de negócios que, seguindo os passos de visionários do passado, desafiem seus colegas, acreditando que uma nova era só é possível com a criação de novos sistemas sociais e novas normas para o trabalho.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2550000" y="2035575"/>
            <a:ext cx="18657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O Estado: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uma nova geração de líderes dispostos a criar novas alianças e desenvolver novos modelos e estruturas.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63" y="1057128"/>
            <a:ext cx="830230" cy="83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5254" y="1042120"/>
            <a:ext cx="860236" cy="860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4843" y="1027513"/>
            <a:ext cx="889449" cy="8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3634" y="1042130"/>
            <a:ext cx="860236" cy="860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7834090" y="360000"/>
            <a:ext cx="1348500" cy="14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9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361075" y="360000"/>
            <a:ext cx="8602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7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manifesto</a:t>
            </a:r>
            <a:r>
              <a:rPr b="1" lang="pt-BR" sz="27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First Things First</a:t>
            </a:r>
            <a:endParaRPr sz="25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>
            <a:off x="762725" y="2642175"/>
            <a:ext cx="23148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O britânico Ken Garland escreveu o manifesto First Things First, que contou com o apoio de 22 profissionais de design, dentre professores e alunos de sua faculdade.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6066475" y="2642175"/>
            <a:ext cx="23148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Dois pontos principais adicionados: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A inclusão de uma lista de ações pra um design consciente e o apelo ao reconhecimento e combate às mudanças climáticas.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3414600" y="2642175"/>
            <a:ext cx="2314800" cy="15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Uma nova personagem entra na história: a Adbusters — uma revista canadense declarada como um protesto gráfico anti-publicidade e contra um mundo guiado pela cultura do consumo.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1512225" y="2272875"/>
            <a:ext cx="57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1960</a:t>
            </a:r>
            <a:endParaRPr/>
          </a:p>
        </p:txBody>
      </p:sp>
      <p:sp>
        <p:nvSpPr>
          <p:cNvPr id="363" name="Google Shape;363;p40"/>
          <p:cNvSpPr txBox="1"/>
          <p:nvPr/>
        </p:nvSpPr>
        <p:spPr>
          <a:xfrm>
            <a:off x="4178675" y="2272875"/>
            <a:ext cx="63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6907525" y="2272875"/>
            <a:ext cx="63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2020</a:t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952" y="1099444"/>
            <a:ext cx="3684725" cy="1042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0"/>
          <p:cNvCxnSpPr/>
          <p:nvPr/>
        </p:nvCxnSpPr>
        <p:spPr>
          <a:xfrm>
            <a:off x="3229000" y="2322900"/>
            <a:ext cx="0" cy="19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0"/>
          <p:cNvCxnSpPr/>
          <p:nvPr/>
        </p:nvCxnSpPr>
        <p:spPr>
          <a:xfrm>
            <a:off x="5892350" y="2322900"/>
            <a:ext cx="0" cy="19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3221100" y="846750"/>
            <a:ext cx="50700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“— Apoiar iniciativas comunitárias que promovam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justiça, cura, convivência e respeito mútuo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— Entender que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não estamos separados da natureza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; fazemos parte de um sistema complexo, e nossas ações precisam refletir isso;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— Mudar suas prioridades, buscando ações mais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inclusivas, empáticas e engajadas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— Reconectar o design, a produção, a distribuição e o uso do que criamos com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a Terra e todos os seres que vivem nela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— Usar sua habilidade para o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bem da humanidade</a:t>
            </a: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, construindo uma civilização mais ecológica.”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00" y="1421287"/>
            <a:ext cx="2239551" cy="214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7697" r="0" t="0"/>
          <a:stretch/>
        </p:blipFill>
        <p:spPr>
          <a:xfrm>
            <a:off x="448575" y="360000"/>
            <a:ext cx="6080647" cy="14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88" y="2004750"/>
            <a:ext cx="2495175" cy="5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563" y="2702750"/>
            <a:ext cx="2523828" cy="5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87" y="3397600"/>
            <a:ext cx="2495176" cy="55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8875" y="2063375"/>
            <a:ext cx="2388934" cy="26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887" y="4072089"/>
            <a:ext cx="2495174" cy="610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8462" y="2084875"/>
            <a:ext cx="2346975" cy="1996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48450" y="4189700"/>
            <a:ext cx="2347000" cy="53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11">
            <a:alphaModFix/>
          </a:blip>
          <a:srcRect b="25854" l="0" r="0" t="0"/>
          <a:stretch/>
        </p:blipFill>
        <p:spPr>
          <a:xfrm>
            <a:off x="7307200" y="415825"/>
            <a:ext cx="1115725" cy="10768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7235063" y="1492675"/>
            <a:ext cx="12600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8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Acesse meus textos</a:t>
            </a:r>
            <a:endParaRPr sz="8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361075" y="360000"/>
            <a:ext cx="8602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As diretrizes pra um</a:t>
            </a:r>
            <a:r>
              <a:rPr b="1" lang="pt-BR" sz="22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novo design</a:t>
            </a:r>
            <a:r>
              <a:rPr b="1" lang="pt-BR" sz="22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de Sandy Kaltenborn </a:t>
            </a:r>
            <a:endParaRPr sz="20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00" y="1197550"/>
            <a:ext cx="4732848" cy="27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4">
            <a:alphaModFix/>
          </a:blip>
          <a:srcRect b="0" l="34084" r="0" t="0"/>
          <a:stretch/>
        </p:blipFill>
        <p:spPr>
          <a:xfrm>
            <a:off x="5215650" y="1197550"/>
            <a:ext cx="3344445" cy="27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43"/>
          <p:cNvSpPr txBox="1"/>
          <p:nvPr/>
        </p:nvSpPr>
        <p:spPr>
          <a:xfrm>
            <a:off x="769400" y="1028263"/>
            <a:ext cx="335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Design exige posicionamento.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Você precisa saber de onde fala, onde pisa. Senão, vira folha ao vento, levada por modinhas estéticas e demandas do mercado.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3"/>
          <p:cNvSpPr txBox="1"/>
          <p:nvPr/>
        </p:nvSpPr>
        <p:spPr>
          <a:xfrm>
            <a:off x="4793750" y="935875"/>
            <a:ext cx="341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4.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“Bom design” não se define pela forma, mas pelo acesso social e pelo uso.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Não nos interessam modinhas estéticas, orgias de tecnologia, drogas visuais ou masturbação visual.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704900" y="2668925"/>
            <a:ext cx="3419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8.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A gente não vende.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Não queremos embrulhar esteticamente ou colocar no mundo coisas com as quais não nos conectamos. Queremos fazer nosso trabalho alinhado com nossos valores, ideias sociais, culturais e políticas.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4793750" y="2761325"/>
            <a:ext cx="341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12. </a:t>
            </a:r>
            <a:r>
              <a:rPr b="1" lang="pt-BR" sz="1200">
                <a:latin typeface="Montserrat"/>
                <a:ea typeface="Montserrat"/>
                <a:cs typeface="Montserrat"/>
                <a:sym typeface="Montserrat"/>
              </a:rPr>
              <a:t>Design não termina na borda da tela.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Design é intervenção social, é discurso e comunicação, que não fala só com o tal do público — mas também molda clientes e designers.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5" name="Google Shape;395;p43"/>
          <p:cNvCxnSpPr/>
          <p:nvPr/>
        </p:nvCxnSpPr>
        <p:spPr>
          <a:xfrm>
            <a:off x="4386025" y="842163"/>
            <a:ext cx="0" cy="3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43"/>
          <p:cNvCxnSpPr/>
          <p:nvPr/>
        </p:nvCxnSpPr>
        <p:spPr>
          <a:xfrm>
            <a:off x="658950" y="2451875"/>
            <a:ext cx="782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7" name="Google Shape;397;p43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3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4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361075" y="360000"/>
            <a:ext cx="89811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1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pt-BR" sz="2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responsabilidade</a:t>
            </a:r>
            <a:r>
              <a:rPr b="1" lang="pt-BR" sz="21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de quem faz design, por Mike Monteiro</a:t>
            </a:r>
            <a:endParaRPr sz="19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3">
            <a:alphaModFix/>
          </a:blip>
          <a:srcRect b="0" l="18073" r="8992" t="0"/>
          <a:stretch/>
        </p:blipFill>
        <p:spPr>
          <a:xfrm>
            <a:off x="883362" y="1235450"/>
            <a:ext cx="3226350" cy="2949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/>
        </p:nvSpPr>
        <p:spPr>
          <a:xfrm>
            <a:off x="4220538" y="1324788"/>
            <a:ext cx="4040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“As soluções que a gente cria só chegam até onde a gente chega como pessoa.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Elas refletem quem faz e a intenção por trás de quem faz. Se o designer for podre, o design vai ser podre.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Se o designer tiver cheio de desprezo e ódio, o design também vai carregar desprezo e ódio.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— Mike Monteiro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5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400" y="280725"/>
            <a:ext cx="3803199" cy="3803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5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5"/>
          <p:cNvCxnSpPr/>
          <p:nvPr/>
        </p:nvCxnSpPr>
        <p:spPr>
          <a:xfrm rot="10800000">
            <a:off x="8330700" y="5006525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850" y="387538"/>
            <a:ext cx="4368425" cy="4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/>
          <p:nvPr/>
        </p:nvSpPr>
        <p:spPr>
          <a:xfrm>
            <a:off x="71400" y="57900"/>
            <a:ext cx="9001200" cy="5027700"/>
          </a:xfrm>
          <a:prstGeom prst="rect">
            <a:avLst/>
          </a:prstGeom>
          <a:solidFill>
            <a:srgbClr val="040404">
              <a:alpha val="6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579300" y="1132225"/>
            <a:ext cx="79854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Ser uma pessoa designer que acredita na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utopia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fazer sua microparte pra que alguma microcoisa no mundo mude.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 novo: </a:t>
            </a:r>
            <a:r>
              <a:rPr b="1" lang="pt-BR" sz="26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 responsabilize</a:t>
            </a:r>
            <a:r>
              <a:rPr b="1" lang="pt-BR" sz="26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pelo nosso futuro.</a:t>
            </a:r>
            <a:endParaRPr b="1" sz="26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/>
        </p:nvSpPr>
        <p:spPr>
          <a:xfrm>
            <a:off x="0" y="42440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47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47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7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432" name="Google Shape;432;p47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66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7"/>
          <p:cNvSpPr txBox="1"/>
          <p:nvPr/>
        </p:nvSpPr>
        <p:spPr>
          <a:xfrm>
            <a:off x="-257550" y="1725300"/>
            <a:ext cx="91440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Seção 4</a:t>
            </a:r>
            <a:b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31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Dilema</a:t>
            </a: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da reciclagem (e do design)</a:t>
            </a:r>
            <a:endParaRPr b="1" sz="3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8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8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8"/>
          <p:cNvSpPr txBox="1"/>
          <p:nvPr/>
        </p:nvSpPr>
        <p:spPr>
          <a:xfrm>
            <a:off x="361075" y="360000"/>
            <a:ext cx="8602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Quem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deveria</a:t>
            </a: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reciclar?</a:t>
            </a:r>
            <a:endParaRPr sz="25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075" y="1120500"/>
            <a:ext cx="4493433" cy="32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9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361075" y="360000"/>
            <a:ext cx="86025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Poder </a:t>
            </a:r>
            <a:r>
              <a:rPr b="1" lang="pt-BR" sz="27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lang="pt-BR" sz="27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Agência</a:t>
            </a:r>
            <a:endParaRPr b="1" sz="275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49"/>
          <p:cNvSpPr txBox="1"/>
          <p:nvPr/>
        </p:nvSpPr>
        <p:spPr>
          <a:xfrm>
            <a:off x="3356475" y="1501800"/>
            <a:ext cx="4935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“Escrevi 15 artigos esse ano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aqui pra comunidade em que falo, direta ou indiretamente, do 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poder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e da responsabilidade individual de cada pessoa designer nos projetos em que participa. 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Entenda, eu 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realmente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acredito nisso. 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Mas 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poder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diferente de </a:t>
            </a: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agência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.”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2" name="Google Shape;452;p49" title="20250519_20080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75" y="1295901"/>
            <a:ext cx="2179000" cy="2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/>
        </p:nvSpPr>
        <p:spPr>
          <a:xfrm>
            <a:off x="0" y="42440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" name="Google Shape;459;p50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0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461" name="Google Shape;461;p50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66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0"/>
          <p:cNvSpPr txBox="1"/>
          <p:nvPr/>
        </p:nvSpPr>
        <p:spPr>
          <a:xfrm>
            <a:off x="-257550" y="1725300"/>
            <a:ext cx="91440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Seção 5</a:t>
            </a:r>
            <a:b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 agora</a:t>
            </a:r>
            <a:r>
              <a:rPr b="1" lang="pt-BR" sz="31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?!</a:t>
            </a:r>
            <a:endParaRPr b="1" sz="31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/>
        </p:nvSpPr>
        <p:spPr>
          <a:xfrm>
            <a:off x="361075" y="360000"/>
            <a:ext cx="914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t/>
            </a:r>
            <a:endParaRPr sz="16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51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650825"/>
            <a:ext cx="5138550" cy="342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51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51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21" y="7425"/>
            <a:ext cx="37315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74100" y="65325"/>
            <a:ext cx="9001200" cy="5027700"/>
          </a:xfrm>
          <a:prstGeom prst="rect">
            <a:avLst/>
          </a:prstGeom>
          <a:solidFill>
            <a:srgbClr val="040404">
              <a:alpha val="6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700" y="1201575"/>
            <a:ext cx="91440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33333"/>
                </a:solidFill>
                <a:highlight>
                  <a:srgbClr val="FFFFF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Alerta de </a:t>
            </a:r>
            <a:r>
              <a:rPr lang="pt-BR" sz="2800">
                <a:solidFill>
                  <a:srgbClr val="FF0000"/>
                </a:solidFill>
                <a:highlight>
                  <a:srgbClr val="FFFFF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senso crítico</a:t>
            </a:r>
            <a:endParaRPr sz="2800">
              <a:solidFill>
                <a:srgbClr val="FF0000"/>
              </a:solidFill>
              <a:highlight>
                <a:srgbClr val="FFFFFF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33333"/>
              </a:solidFill>
              <a:highlight>
                <a:srgbClr val="FF00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  <a:highlight>
                  <a:srgbClr val="000000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O conteúdo a seguir pode te fazer refletir sobre seu papel enquanto pessoa que trabalha com projetos digitais.</a:t>
            </a:r>
            <a:endParaRPr sz="2300">
              <a:solidFill>
                <a:schemeClr val="lt1"/>
              </a:solidFill>
              <a:highlight>
                <a:srgbClr val="000000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highlight>
                <a:srgbClr val="00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lt1"/>
                </a:solidFill>
                <a:highlight>
                  <a:srgbClr val="000000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Reflita sem moderação.</a:t>
            </a:r>
            <a:r>
              <a:rPr lang="pt-BR" sz="2300">
                <a:solidFill>
                  <a:srgbClr val="333333"/>
                </a:solidFill>
                <a:highlight>
                  <a:srgbClr val="333333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rgbClr val="333333"/>
              </a:solidFill>
              <a:highlight>
                <a:srgbClr val="333333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850" y="387538"/>
            <a:ext cx="4368425" cy="43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2"/>
          <p:cNvSpPr/>
          <p:nvPr/>
        </p:nvSpPr>
        <p:spPr>
          <a:xfrm>
            <a:off x="71400" y="57900"/>
            <a:ext cx="9001200" cy="5027700"/>
          </a:xfrm>
          <a:prstGeom prst="rect">
            <a:avLst/>
          </a:prstGeom>
          <a:solidFill>
            <a:srgbClr val="040404">
              <a:alpha val="698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9" name="Google Shape;479;p52"/>
          <p:cNvSpPr txBox="1"/>
          <p:nvPr/>
        </p:nvSpPr>
        <p:spPr>
          <a:xfrm>
            <a:off x="834600" y="964800"/>
            <a:ext cx="7474800" cy="3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Lute por agência enquanto pessoa cidadã e use seu poder enquanto pessoa designer.</a:t>
            </a:r>
            <a:endParaRPr b="1"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Faça sua microparte parte pra que alguma microcoisa no mundo mude pra melhor. </a:t>
            </a:r>
            <a:endParaRPr b="1"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3333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Isso não é papo de </a:t>
            </a:r>
            <a:r>
              <a:rPr b="1" i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coach</a:t>
            </a:r>
            <a:r>
              <a:rPr b="1" lang="pt-BR" sz="240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pt-BR" sz="24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É papo de futuro.</a:t>
            </a:r>
            <a:endParaRPr b="1" sz="240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/>
        </p:nvSpPr>
        <p:spPr>
          <a:xfrm>
            <a:off x="3457425" y="3533550"/>
            <a:ext cx="5069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“Podemos não ser capazes de 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prever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o futuro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, mas podemos </a:t>
            </a:r>
            <a:r>
              <a:rPr b="1" lang="pt-BR" sz="1600">
                <a:latin typeface="Montserrat"/>
                <a:ea typeface="Montserrat"/>
                <a:cs typeface="Montserrat"/>
                <a:sym typeface="Montserrat"/>
              </a:rPr>
              <a:t>nos preparar</a:t>
            </a: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 para ele”.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— Péricles (não o cantor, o de Atenas)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50" y="720875"/>
            <a:ext cx="2759425" cy="41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7031692" y="1639875"/>
            <a:ext cx="1788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Avalie a palestra :)</a:t>
            </a:r>
            <a:endParaRPr sz="13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7" name="Google Shape;487;p53"/>
          <p:cNvCxnSpPr/>
          <p:nvPr/>
        </p:nvCxnSpPr>
        <p:spPr>
          <a:xfrm rot="10800000">
            <a:off x="8111400" y="4928150"/>
            <a:ext cx="1032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3"/>
          <p:cNvCxnSpPr/>
          <p:nvPr/>
        </p:nvCxnSpPr>
        <p:spPr>
          <a:xfrm>
            <a:off x="361075" y="-101875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3"/>
          <p:cNvSpPr txBox="1"/>
          <p:nvPr/>
        </p:nvSpPr>
        <p:spPr>
          <a:xfrm>
            <a:off x="4089775" y="502100"/>
            <a:ext cx="30165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latin typeface="Montserrat Black"/>
                <a:ea typeface="Montserrat Black"/>
                <a:cs typeface="Montserrat Black"/>
                <a:sym typeface="Montserrat Black"/>
              </a:rPr>
              <a:t>OBRIGADO, DEVPIRA!</a:t>
            </a:r>
            <a:endParaRPr sz="31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490" name="Google Shape;49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9636" y="360001"/>
            <a:ext cx="1272425" cy="120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61075" y="360000"/>
            <a:ext cx="9144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800"/>
              </a:spcAft>
              <a:buNone/>
            </a:pPr>
            <a:r>
              <a:rPr b="1" lang="pt-BR" sz="3150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Roteiro da viagem</a:t>
            </a:r>
            <a:endParaRPr sz="1650">
              <a:solidFill>
                <a:srgbClr val="3B5C7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61075" y="1505850"/>
            <a:ext cx="84591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</a:pPr>
            <a:r>
              <a:rPr b="1"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Seção 1: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(de verdade)</a:t>
            </a:r>
            <a:r>
              <a:rPr lang="pt-BR" sz="1650">
                <a:solidFill>
                  <a:srgbClr val="3B5C7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design? </a:t>
            </a:r>
            <a:endParaRPr sz="165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</a:pPr>
            <a:r>
              <a:rPr b="1"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Seção 2: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obstáculo?</a:t>
            </a:r>
            <a:endParaRPr sz="1650">
              <a:solidFill>
                <a:srgbClr val="FF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</a:pPr>
            <a:r>
              <a:rPr b="1"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Seção 3: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Design</a:t>
            </a:r>
            <a:r>
              <a:rPr lang="pt-BR" sz="1650">
                <a:solidFill>
                  <a:srgbClr val="3B5C7F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utópico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 algumas ideias de futuro</a:t>
            </a:r>
            <a:endParaRPr sz="165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</a:pPr>
            <a:r>
              <a:rPr b="1"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Seção 4: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Dilema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da reciclagem (e do design)</a:t>
            </a:r>
            <a:endParaRPr sz="165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</a:pPr>
            <a:r>
              <a:rPr b="1"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Seção 5:</a:t>
            </a:r>
            <a:r>
              <a:rPr lang="pt-BR" sz="1650">
                <a:solidFill>
                  <a:srgbClr val="444444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65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 agora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pt-BR" sz="1650">
                <a:solidFill>
                  <a:srgbClr val="FF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811050" y="1540950"/>
            <a:ext cx="0" cy="18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0" y="424400"/>
            <a:ext cx="914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obstáculos na remoção de obstáculos?</a:t>
            </a:r>
            <a:endParaRPr b="1" sz="150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61075" y="4428225"/>
            <a:ext cx="118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Gabriel Simões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8" title="DEVPIRA P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075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7545900" y="4428225"/>
            <a:ext cx="1274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Novembro/2025</a:t>
            </a:r>
            <a:endParaRPr/>
          </a:p>
        </p:txBody>
      </p:sp>
      <p:pic>
        <p:nvPicPr>
          <p:cNvPr id="112" name="Google Shape;112;p18" title="FESTIVAL PRET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5866" y="163500"/>
            <a:ext cx="1274149" cy="127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-221775" y="1882725"/>
            <a:ext cx="91440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Seção 1</a:t>
            </a:r>
            <a:br>
              <a:rPr b="1" lang="pt-BR" sz="24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 que é </a:t>
            </a:r>
            <a:r>
              <a:rPr b="1" lang="pt-BR" sz="310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(de verdade)</a:t>
            </a:r>
            <a:r>
              <a:rPr b="1" lang="pt-BR" sz="31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é design?</a:t>
            </a:r>
            <a:endParaRPr b="1" sz="31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550" y="472800"/>
            <a:ext cx="2669875" cy="377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8330700" y="1106350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9"/>
          <p:cNvSpPr txBox="1"/>
          <p:nvPr/>
        </p:nvSpPr>
        <p:spPr>
          <a:xfrm>
            <a:off x="6352263" y="388458"/>
            <a:ext cx="1942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6B6B6B"/>
                </a:solidFill>
                <a:highlight>
                  <a:srgbClr val="FFFFFF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Rafael Cardoso e seu livro “Uma introdução à história do design”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427" y="472800"/>
            <a:ext cx="2517853" cy="37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1278450" y="889050"/>
            <a:ext cx="658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Primeiras pessoas “designers”: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 Medium"/>
              <a:buAutoNum type="alphaLcPeriod"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Eram operários experientes promovidos dentro do processo produtivo;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 Medium"/>
              <a:buAutoNum type="alphaLcPeriod"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Função: controlar e conceber etapas da produção (séc. 18);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 Medium"/>
              <a:buAutoNum type="alphaLcPeriod"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Geralmente anônimos, sem status profissional.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"/>
              <a:buAutoNum type="arabicPeriod"/>
            </a:pPr>
            <a:r>
              <a:rPr b="1"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Depois: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 Medium"/>
              <a:buAutoNum type="alphaLcPeriod"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Passou a ser vista como profissional independente, capaz de criar projetos de forma mais genérica;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Montserrat Medium"/>
              <a:buAutoNum type="alphaLcPeriod"/>
            </a:pPr>
            <a:r>
              <a:rPr lang="pt-BR" sz="1500">
                <a:solidFill>
                  <a:srgbClr val="242424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Esse processo começou com as primeiras escolas de design no século 19 e se consolidou no século 20.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2" name="Google Shape;132;p20"/>
          <p:cNvCxnSpPr/>
          <p:nvPr/>
        </p:nvCxnSpPr>
        <p:spPr>
          <a:xfrm>
            <a:off x="526500" y="-101625"/>
            <a:ext cx="0" cy="136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/>
          <p:nvPr/>
        </p:nvCxnSpPr>
        <p:spPr>
          <a:xfrm rot="10800000">
            <a:off x="8330700" y="5006525"/>
            <a:ext cx="813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1"/>
          <p:cNvGrpSpPr/>
          <p:nvPr/>
        </p:nvGrpSpPr>
        <p:grpSpPr>
          <a:xfrm>
            <a:off x="681247" y="752822"/>
            <a:ext cx="7876959" cy="3384763"/>
            <a:chOff x="971118" y="1182000"/>
            <a:chExt cx="7544257" cy="3241800"/>
          </a:xfrm>
        </p:grpSpPr>
        <p:sp>
          <p:nvSpPr>
            <p:cNvPr id="139" name="Google Shape;139;p21"/>
            <p:cNvSpPr txBox="1"/>
            <p:nvPr/>
          </p:nvSpPr>
          <p:spPr>
            <a:xfrm>
              <a:off x="4125175" y="1182000"/>
              <a:ext cx="4390200" cy="32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475" lIns="95475" spcFirstLastPara="1" rIns="95475" wrap="square" tIns="9547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t-BR" sz="1879">
                  <a:solidFill>
                    <a:srgbClr val="6B6B6B"/>
                  </a:solidFill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“Design é o equacionamento simultâneo de fatores ergonômicos, perceptivos, antropológicos, tecnológicos, econômicos e ecológicos, no projeto dos elementos e estruturas físicas necessárias à vida, ao bem estar e/ou à cultura do homem.”</a:t>
              </a:r>
              <a:endParaRPr i="1" sz="1879">
                <a:solidFill>
                  <a:srgbClr val="6B6B6B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880"/>
                </a:spcBef>
                <a:spcAft>
                  <a:spcPts val="1880"/>
                </a:spcAft>
                <a:buNone/>
              </a:pPr>
              <a:r>
                <a:rPr lang="pt-BR" sz="1879">
                  <a:highlight>
                    <a:srgbClr val="FFFFFF"/>
                  </a:highlight>
                  <a:latin typeface="Montserrat"/>
                  <a:ea typeface="Montserrat"/>
                  <a:cs typeface="Montserrat"/>
                  <a:sym typeface="Montserrat"/>
                </a:rPr>
                <a:t>Joaquim Redig, 1977</a:t>
              </a:r>
              <a:endParaRPr sz="1879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0" name="Google Shape;14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1118" y="1182144"/>
              <a:ext cx="2661780" cy="3241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1"/>
          <p:cNvSpPr txBox="1"/>
          <p:nvPr/>
        </p:nvSpPr>
        <p:spPr>
          <a:xfrm>
            <a:off x="361075" y="4529100"/>
            <a:ext cx="3915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Design e tecnologia: obstáculos na remoção de obstáculos?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7710900" y="4529100"/>
            <a:ext cx="1109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88888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DEVPIRA 2025</a:t>
            </a:r>
            <a:endParaRPr sz="950">
              <a:solidFill>
                <a:srgbClr val="888888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" name="Google Shape;143;p21"/>
          <p:cNvCxnSpPr/>
          <p:nvPr/>
        </p:nvCxnSpPr>
        <p:spPr>
          <a:xfrm>
            <a:off x="3934475" y="693500"/>
            <a:ext cx="0" cy="3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/>
          <p:nvPr/>
        </p:nvCxnSpPr>
        <p:spPr>
          <a:xfrm>
            <a:off x="8820000" y="-87375"/>
            <a:ext cx="0" cy="6837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177950" y="4440000"/>
            <a:ext cx="0" cy="70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